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7102475" cy="10233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AB1699-825B-4D5C-9BB1-D15CB2FA4735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88A5CC-422E-4385-B41A-A85620DCF7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73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1699-825B-4D5C-9BB1-D15CB2FA4735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A5CC-422E-4385-B41A-A85620DCF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0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1699-825B-4D5C-9BB1-D15CB2FA4735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A5CC-422E-4385-B41A-A85620DCF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3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1699-825B-4D5C-9BB1-D15CB2FA4735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A5CC-422E-4385-B41A-A85620DCF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7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1699-825B-4D5C-9BB1-D15CB2FA4735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A5CC-422E-4385-B41A-A85620DCF7E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58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1699-825B-4D5C-9BB1-D15CB2FA4735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A5CC-422E-4385-B41A-A85620DCF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4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1699-825B-4D5C-9BB1-D15CB2FA4735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A5CC-422E-4385-B41A-A85620DCF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0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1699-825B-4D5C-9BB1-D15CB2FA4735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A5CC-422E-4385-B41A-A85620DCF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9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1699-825B-4D5C-9BB1-D15CB2FA4735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A5CC-422E-4385-B41A-A85620DCF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8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1699-825B-4D5C-9BB1-D15CB2FA4735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A5CC-422E-4385-B41A-A85620DCF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7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B1699-825B-4D5C-9BB1-D15CB2FA4735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A5CC-422E-4385-B41A-A85620DCF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4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DAB1699-825B-4D5C-9BB1-D15CB2FA4735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188A5CC-422E-4385-B41A-A85620DCF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7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2309446"/>
          </a:xfrm>
        </p:spPr>
        <p:txBody>
          <a:bodyPr>
            <a:normAutofit fontScale="90000"/>
          </a:bodyPr>
          <a:lstStyle/>
          <a:p>
            <a:pPr algn="ctr" rtl="1"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B050"/>
                </a:solidFill>
                <a:cs typeface="2  Titr" panose="00000700000000000000" pitchFamily="2" charset="-78"/>
              </a:rPr>
              <a:t/>
            </a:r>
            <a:br>
              <a:rPr lang="en-US" dirty="0" smtClean="0">
                <a:solidFill>
                  <a:srgbClr val="00B050"/>
                </a:solidFill>
                <a:cs typeface="2  Titr" panose="00000700000000000000" pitchFamily="2" charset="-78"/>
              </a:rPr>
            </a:br>
            <a:r>
              <a:rPr lang="en-US" dirty="0">
                <a:solidFill>
                  <a:srgbClr val="00B050"/>
                </a:solidFill>
                <a:cs typeface="2  Titr" panose="00000700000000000000" pitchFamily="2" charset="-78"/>
              </a:rPr>
              <a:t/>
            </a:r>
            <a:br>
              <a:rPr lang="en-US" dirty="0">
                <a:solidFill>
                  <a:srgbClr val="00B050"/>
                </a:solidFill>
                <a:cs typeface="2  Titr" panose="00000700000000000000" pitchFamily="2" charset="-78"/>
              </a:rPr>
            </a:br>
            <a:r>
              <a:rPr lang="en-US" dirty="0" smtClean="0">
                <a:solidFill>
                  <a:srgbClr val="00B050"/>
                </a:solidFill>
                <a:cs typeface="2  Titr" panose="00000700000000000000" pitchFamily="2" charset="-78"/>
              </a:rPr>
              <a:t/>
            </a:r>
            <a:br>
              <a:rPr lang="en-US" dirty="0" smtClean="0">
                <a:solidFill>
                  <a:srgbClr val="00B050"/>
                </a:solidFill>
                <a:cs typeface="2  Titr" panose="00000700000000000000" pitchFamily="2" charset="-78"/>
              </a:rPr>
            </a:br>
            <a:r>
              <a:rPr lang="en-US" dirty="0">
                <a:solidFill>
                  <a:srgbClr val="00B050"/>
                </a:solidFill>
                <a:cs typeface="2  Titr" panose="00000700000000000000" pitchFamily="2" charset="-78"/>
              </a:rPr>
              <a:t/>
            </a:r>
            <a:br>
              <a:rPr lang="en-US" dirty="0">
                <a:solidFill>
                  <a:srgbClr val="00B050"/>
                </a:solidFill>
                <a:cs typeface="2  Titr" panose="00000700000000000000" pitchFamily="2" charset="-78"/>
              </a:rPr>
            </a:br>
            <a:r>
              <a:rPr lang="fa-IR" sz="4000" dirty="0" smtClean="0">
                <a:solidFill>
                  <a:srgbClr val="00B050"/>
                </a:solidFill>
                <a:cs typeface="2  Titr" panose="00000700000000000000" pitchFamily="2" charset="-78"/>
              </a:rPr>
              <a:t>به نام خداوندزیبایی ها</a:t>
            </a:r>
            <a:r>
              <a:rPr lang="en-US" sz="4000" dirty="0" smtClean="0">
                <a:solidFill>
                  <a:srgbClr val="00B050"/>
                </a:solidFill>
                <a:cs typeface="2  Titr" panose="00000700000000000000" pitchFamily="2" charset="-78"/>
              </a:rPr>
              <a:t/>
            </a:r>
            <a:br>
              <a:rPr lang="en-US" sz="4000" dirty="0" smtClean="0">
                <a:solidFill>
                  <a:srgbClr val="00B050"/>
                </a:solidFill>
                <a:cs typeface="2  Titr" panose="00000700000000000000" pitchFamily="2" charset="-78"/>
              </a:rPr>
            </a:br>
            <a:r>
              <a:rPr lang="en-US" dirty="0">
                <a:solidFill>
                  <a:srgbClr val="00B050"/>
                </a:solidFill>
                <a:cs typeface="2  Titr" panose="00000700000000000000" pitchFamily="2" charset="-78"/>
              </a:rPr>
              <a:t/>
            </a:r>
            <a:br>
              <a:rPr lang="en-US" dirty="0">
                <a:solidFill>
                  <a:srgbClr val="00B050"/>
                </a:solidFill>
                <a:cs typeface="2  Titr" panose="00000700000000000000" pitchFamily="2" charset="-78"/>
              </a:rPr>
            </a:br>
            <a:r>
              <a:rPr lang="en-US" dirty="0" smtClean="0">
                <a:solidFill>
                  <a:srgbClr val="00B050"/>
                </a:solidFill>
                <a:cs typeface="2  Titr" panose="00000700000000000000" pitchFamily="2" charset="-78"/>
              </a:rPr>
              <a:t/>
            </a:r>
            <a:br>
              <a:rPr lang="en-US" dirty="0" smtClean="0">
                <a:solidFill>
                  <a:srgbClr val="00B050"/>
                </a:solidFill>
                <a:cs typeface="2  Titr" panose="00000700000000000000" pitchFamily="2" charset="-78"/>
              </a:rPr>
            </a:br>
            <a:r>
              <a:rPr lang="fa-I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تقویم اجرای فعالیت های پرورشی مدارس</a:t>
            </a: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a-I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سال تحصیلی 97-96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00B050"/>
              </a:solidFill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439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:circle/>
      </p:transition>
    </mc:Choice>
    <mc:Fallback xmlns=""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044007"/>
              </p:ext>
            </p:extLst>
          </p:nvPr>
        </p:nvGraphicFramePr>
        <p:xfrm>
          <a:off x="1142999" y="1453661"/>
          <a:ext cx="10064263" cy="3967980"/>
        </p:xfrm>
        <a:graphic>
          <a:graphicData uri="http://schemas.openxmlformats.org/drawingml/2006/table">
            <a:tbl>
              <a:tblPr rtl="1" firstCol="1" bandRow="1">
                <a:tableStyleId>{5C22544A-7EE6-4342-B048-85BDC9FD1C3A}</a:tableStyleId>
              </a:tblPr>
              <a:tblGrid>
                <a:gridCol w="980259"/>
                <a:gridCol w="831308"/>
                <a:gridCol w="960131"/>
                <a:gridCol w="7292565"/>
              </a:tblGrid>
              <a:tr h="556774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18 آبان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20صفر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پنج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اربعین حسینی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</a:tr>
              <a:tr h="762608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24 آبان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cs typeface="2  Zar" panose="00000400000000000000" pitchFamily="2" charset="-78"/>
                      </a:endParaRPr>
                    </a:p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چهارشنبه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 روز کتاب و کتابخوانی و کتابدار (آغاز هفته کتاب) - روز جهانی دیابت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</a:tr>
              <a:tr h="985137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26 آبان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28 صفر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جمعه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رحلت حضرت رسول اکرم صل الله علیه و آله (11ه.ق) - شهادت امام حسن مجتبی علیه السلام(50 ه.ق)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</a:tr>
              <a:tr h="650877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28 آبان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30صفر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یکشنبه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شهادت  حضرت علی بن موسی الرضاء (ع)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</a:tr>
              <a:tr h="1012584">
                <a:tc gridSpan="3"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از هفته  دوم آبان</a:t>
                      </a:r>
                      <a:endParaRPr lang="en-US" sz="1600" b="1" dirty="0">
                        <a:effectLst/>
                        <a:cs typeface="2  Zar" panose="00000400000000000000" pitchFamily="2" charset="-78"/>
                      </a:endParaRPr>
                    </a:p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ثبت نام دانش آموزان برای شرکت در مسابقات قرآن -فرهنگی وهنری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33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 result for ‫تصاویر شورای دانش آموزی‬‎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168" y="4196862"/>
            <a:ext cx="2629218" cy="16764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168" y="1023082"/>
            <a:ext cx="2629218" cy="1504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08" y="1023082"/>
            <a:ext cx="2554189" cy="15048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 descr="Image result for ‫رحلت حضرت رسول (ص)‬‎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08" y="4196862"/>
            <a:ext cx="2554189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AD47">
                <a:lumMod val="60000"/>
                <a:lumOff val="40000"/>
              </a:srgb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C:\Users\Maman\Desktop\images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878" y="2527885"/>
            <a:ext cx="3259015" cy="1762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861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3997570" y="669656"/>
            <a:ext cx="4285175" cy="1041913"/>
          </a:xfrm>
          <a:prstGeom prst="ribbon2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مناسبت هاي آذر ماه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729126"/>
              </p:ext>
            </p:extLst>
          </p:nvPr>
        </p:nvGraphicFramePr>
        <p:xfrm>
          <a:off x="2438400" y="1863970"/>
          <a:ext cx="7666893" cy="453175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658928"/>
                <a:gridCol w="743129"/>
                <a:gridCol w="761669"/>
                <a:gridCol w="5503167"/>
              </a:tblGrid>
              <a:tr h="971089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تاریخ شمسی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تاریخ قمری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cs typeface="2  Zar" panose="00000400000000000000" pitchFamily="2" charset="-78"/>
                      </a:endParaRPr>
                    </a:p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مناسبت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647393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5 آذر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یکشنبه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 بسیج مستضعفان (تشکیل ارتش بیست میلیونی به فرمان امام خمینی(ره) (1358)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647393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6 آذر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8 رییع الاول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دوشنبه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شهادت امام حسن عسگری (ع) و آغازدوران امامت حضرت مهدی (عج)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647393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7 آذر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سه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روز نیروی دریایی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971089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10 آذر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12 رییع الاول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جمعه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آغاز هفته وحدت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647393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12 آذر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یکشنبه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تصویب قانون اساسی جمهوری اسلامی ایران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34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251247"/>
              </p:ext>
            </p:extLst>
          </p:nvPr>
        </p:nvGraphicFramePr>
        <p:xfrm>
          <a:off x="1852247" y="748982"/>
          <a:ext cx="9061938" cy="3705788"/>
        </p:xfrm>
        <a:graphic>
          <a:graphicData uri="http://schemas.openxmlformats.org/drawingml/2006/table">
            <a:tbl>
              <a:tblPr rtl="1" firstCol="1" bandRow="1">
                <a:tableStyleId>{5C22544A-7EE6-4342-B048-85BDC9FD1C3A}</a:tableStyleId>
              </a:tblPr>
              <a:tblGrid>
                <a:gridCol w="778825"/>
                <a:gridCol w="878347"/>
                <a:gridCol w="900259"/>
                <a:gridCol w="6504507"/>
              </a:tblGrid>
              <a:tr h="595662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15 آذر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solidFill>
                            <a:srgbClr val="FF0000"/>
                          </a:solidFill>
                          <a:effectLst/>
                          <a:cs typeface="2  Zar" panose="00000400000000000000" pitchFamily="2" charset="-78"/>
                        </a:rPr>
                        <a:t>17 رییع الاول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rgbClr val="FF0000"/>
                          </a:solidFill>
                          <a:effectLst/>
                          <a:cs typeface="2  Zar" panose="00000400000000000000" pitchFamily="2" charset="-78"/>
                        </a:rPr>
                        <a:t>چهارشنبه</a:t>
                      </a:r>
                      <a:endParaRPr lang="en-US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rgbClr val="FF0000"/>
                          </a:solidFill>
                          <a:effectLst/>
                          <a:cs typeface="2  Zar" panose="00000400000000000000" pitchFamily="2" charset="-78"/>
                        </a:rPr>
                        <a:t>فرخنده میلاد خاتم المرسلین  حضرت رسول اکرم (ص) – خجسته میلاد حضرت امام جعفر صادق (ع)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99721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16 آذر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پنجشنبه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 دانشجو 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99721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20/آذر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دوشنبه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شهادت ایت اله دستغیب سومین شهید محراب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91635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25 آذر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 پژوهش -آغاز هفته پژوهش و فناوری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07558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27آذر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دوشنبه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شهادت آیت الله دکتر محمد مفتح- روز وحدت حوزه و دانشگاه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93308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30 آذر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پنجشنبه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شب یلدا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1018183">
                <a:tc gridSpan="3"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از هفته اول آذر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برگزاری مسابقات قرآن در سطح مدارس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446" y="4750997"/>
            <a:ext cx="3083169" cy="1388745"/>
          </a:xfrm>
          <a:prstGeom prst="rect">
            <a:avLst/>
          </a:prstGeom>
          <a:ln w="127000" cap="rnd">
            <a:solidFill>
              <a:srgbClr val="92D05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4804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3645876" y="681379"/>
            <a:ext cx="4531360" cy="1053637"/>
          </a:xfrm>
          <a:prstGeom prst="ribbon2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فعالیت هاي آذر ماه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551231"/>
              </p:ext>
            </p:extLst>
          </p:nvPr>
        </p:nvGraphicFramePr>
        <p:xfrm>
          <a:off x="2180492" y="2192215"/>
          <a:ext cx="7467599" cy="376310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925850"/>
                <a:gridCol w="1038652"/>
                <a:gridCol w="5503097"/>
              </a:tblGrid>
              <a:tr h="53787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تاریخ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شرح فعالیت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66557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یکشنبه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5/9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گرامی داشت روز بسیج مستضعفان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95401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دوشنبه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cs typeface="2  Zar" panose="00000400000000000000" pitchFamily="2" charset="-78"/>
                        </a:rPr>
                        <a:t>6  </a:t>
                      </a: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آذر</a:t>
                      </a:r>
                      <a:endParaRPr lang="en-US" sz="1600" b="1">
                        <a:effectLst/>
                        <a:cs typeface="2  Zar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8 رییع الاول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گرامی داشت شهادت امام حسن عسگری (ع) و آغازدوران امامت حضرت مهدی (عج)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65164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سه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7/9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برنامه ریزی جهت اجرای مراسم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95401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جمعه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10 آذر</a:t>
                      </a:r>
                      <a:endParaRPr lang="en-US" sz="1600" b="1">
                        <a:effectLst/>
                        <a:cs typeface="2  Zar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12 رییع الاول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شروع هفته وحدت (17-10 آذر همزمان با 19-12 رییع الاول)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083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204009"/>
              </p:ext>
            </p:extLst>
          </p:nvPr>
        </p:nvGraphicFramePr>
        <p:xfrm>
          <a:off x="1875692" y="1148862"/>
          <a:ext cx="8253045" cy="4862683"/>
        </p:xfrm>
        <a:graphic>
          <a:graphicData uri="http://schemas.openxmlformats.org/drawingml/2006/table">
            <a:tbl>
              <a:tblPr rtl="1" firstCol="1" bandRow="1">
                <a:tableStyleId>{5C22544A-7EE6-4342-B048-85BDC9FD1C3A}</a:tableStyleId>
              </a:tblPr>
              <a:tblGrid>
                <a:gridCol w="1023232"/>
                <a:gridCol w="1147898"/>
                <a:gridCol w="6081915"/>
              </a:tblGrid>
              <a:tr h="105152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سه شنبه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14/9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اجرای مراسم هفته وحدت و گرامی داشت میلاد مبارک حضرت رسول اکرم (ص) و حضرت امام جعفر صادق (ع) - برگزاری سخنرانی و مولودی خوانی - پذیرایی از دانش آموزان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83767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-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-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اطلاع رسانی و ثبت نام دانش آموزان درسایت جشنواره یاد یارمهربان 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83596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سه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21/9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برپایی نمایشگاه حجاب وعفاف ونهی از منکر (گروه صالحین)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71483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چهار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1و22/9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تشکیل جلسه شورای دانش آموزی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70101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چهار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29/9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گرامی داشت شب یلدا (تزیین سالن وعکس یادگاری)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72166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- 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4/9الی29/9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تشکیل جلسه شوراهای دانش آموزی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43213" y="23923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8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3657600" y="517256"/>
            <a:ext cx="4149969" cy="901236"/>
          </a:xfrm>
          <a:prstGeom prst="ribbon2">
            <a:avLst/>
          </a:prstGeom>
          <a:solidFill>
            <a:schemeClr val="accent2">
              <a:lumMod val="60000"/>
              <a:lumOff val="40000"/>
            </a:schemeClr>
          </a:solidFill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مناسبت هاي دی ماه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417274"/>
              </p:ext>
            </p:extLst>
          </p:nvPr>
        </p:nvGraphicFramePr>
        <p:xfrm>
          <a:off x="1162130" y="2039962"/>
          <a:ext cx="9764063" cy="319011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833851"/>
                <a:gridCol w="990076"/>
                <a:gridCol w="954925"/>
                <a:gridCol w="6985211"/>
              </a:tblGrid>
              <a:tr h="46736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تاریخ شمسی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تاریخ قمری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مناسبت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3815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2دی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ولادت حضرت عبدالعظیم حسنی (ع)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9403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5 دی 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سه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 ایمنی در برابر زلزله 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8801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6 دی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8ربیع الاخر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چهارشنبه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ولادت حضرت امام حسن عسگری (ع)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65659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7 دی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پنج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تشکیل نهضت سواد آموزی به فرمان امام خمینی (ره) – روز سواد آموزی 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9149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8 دی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جمعه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وفات حضرت معصومه (س)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22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961577"/>
              </p:ext>
            </p:extLst>
          </p:nvPr>
        </p:nvGraphicFramePr>
        <p:xfrm>
          <a:off x="1243772" y="744856"/>
          <a:ext cx="9764904" cy="3716273"/>
        </p:xfrm>
        <a:graphic>
          <a:graphicData uri="http://schemas.openxmlformats.org/drawingml/2006/table">
            <a:tbl>
              <a:tblPr rtl="1" firstCol="1" bandRow="1">
                <a:tableStyleId>{5C22544A-7EE6-4342-B048-85BDC9FD1C3A}</a:tableStyleId>
              </a:tblPr>
              <a:tblGrid>
                <a:gridCol w="826393"/>
                <a:gridCol w="981220"/>
                <a:gridCol w="946384"/>
                <a:gridCol w="6916927"/>
                <a:gridCol w="93980"/>
              </a:tblGrid>
              <a:tr h="57042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9 دی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 بصیرت و میثاق امت با ولایت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949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19 دی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سه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قیام خونین مردم قم (1356)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128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26 دی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سه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فرار شاه خائن از ایران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954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29دی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جمعه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 هوای پاک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54590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cs typeface="2  Zar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نیمه اول دی ماه</a:t>
                      </a:r>
                      <a:endParaRPr lang="en-US" sz="1600" b="1">
                        <a:effectLst/>
                        <a:cs typeface="2  Zar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cs typeface="2  Zar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cs typeface="2  Zar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cs typeface="2  Zar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ارسال اسامی دانش اموزان شرکت کننده در مسابقات قرآن وعترت سطح مدرسه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3" name="Picture 2" descr="C:\Users\Maman\Desktop\250_90_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454" y="4712677"/>
            <a:ext cx="2739146" cy="1586744"/>
          </a:xfrm>
          <a:prstGeom prst="rect">
            <a:avLst/>
          </a:prstGeom>
          <a:ln w="127000" cap="rnd">
            <a:solidFill>
              <a:srgbClr val="5B9BD5">
                <a:lumMod val="60000"/>
                <a:lumOff val="40000"/>
              </a:srgb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1251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3810000" y="550986"/>
            <a:ext cx="4443046" cy="1031630"/>
          </a:xfrm>
          <a:prstGeom prst="ribbon2">
            <a:avLst/>
          </a:prstGeom>
          <a:solidFill>
            <a:srgbClr val="ED7D31">
              <a:lumMod val="60000"/>
              <a:lumOff val="40000"/>
            </a:srgbClr>
          </a:solidFill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فعالیت هاي دی ماه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970749"/>
              </p:ext>
            </p:extLst>
          </p:nvPr>
        </p:nvGraphicFramePr>
        <p:xfrm>
          <a:off x="1143000" y="2157048"/>
          <a:ext cx="9806354" cy="342860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194414"/>
                <a:gridCol w="1312090"/>
                <a:gridCol w="7299850"/>
              </a:tblGrid>
              <a:tr h="66723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روز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تاریخ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شرح فعالیت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944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سه شنبه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5/10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گرامی داشت روز ایمنی در برابر زلزله و آموزش مانور زلزله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944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چهارشنبه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6/10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گرامی داشت ولادت امام حسن عسگری (ع) و وفات حضرت معصومه (س)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944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9/10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گرامی داشت روز بصیرت ومیثاق امت با ولایت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944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یکشنبه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15/10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تقدیر از دانش آموزان برگزیده مسابقات ونمازگزاران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944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-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6 و27/10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تشکیل جلسه شوراهای دانش آموزی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78896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30/10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تشکیل جلسه چگونگی برگزاری مراسم دهه مبارک فجر وشرکت برگزیدگان در مسابقات قرآن وعترت منطقه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43000" y="3317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2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3880338" y="599317"/>
            <a:ext cx="4173415" cy="948129"/>
          </a:xfrm>
          <a:prstGeom prst="ribbon2">
            <a:avLst/>
          </a:prstGeom>
          <a:solidFill>
            <a:srgbClr val="FF7C80"/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مناسبت هاي بهمن ماه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800047"/>
              </p:ext>
            </p:extLst>
          </p:nvPr>
        </p:nvGraphicFramePr>
        <p:xfrm>
          <a:off x="1236784" y="1971271"/>
          <a:ext cx="9872663" cy="400532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016884"/>
                <a:gridCol w="1080069"/>
                <a:gridCol w="955674"/>
                <a:gridCol w="6820036"/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تاریخ شمسی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تاریخ قمری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مناسبت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8989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3 بهمن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5 جمادی الاول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سه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ولادت حضرت زینب (س) – روز پرستار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8989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11/11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13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چهارشنبه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شهادت حضرت فاطمه (س) به روایتی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8989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12 بهمن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پنج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بازگشت حضرت امام خمینی (ره) به ایران - آغاز دهه مبارک فجر انقلاب اسلامی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0195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14 بهمن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 فناوری فضایی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5242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19 بهمن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پنج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 نیروی هوایی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4450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22 بهمن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rgbClr val="FF0000"/>
                          </a:solidFill>
                          <a:effectLst/>
                          <a:cs typeface="2  Zar" panose="00000400000000000000" pitchFamily="2" charset="-78"/>
                        </a:rPr>
                        <a:t>یکشنبه</a:t>
                      </a:r>
                      <a:endParaRPr lang="en-US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rgbClr val="FF0000"/>
                          </a:solidFill>
                          <a:effectLst/>
                          <a:cs typeface="2  Zar" panose="00000400000000000000" pitchFamily="2" charset="-78"/>
                        </a:rPr>
                        <a:t>پیروزی انقلاب شکوهمند اسلامی و سقوط رژیم ستمشاهی (شرکت در راهپیمایی)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4323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29 بهمن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یکشنبه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قیام مردم تبریز به مناسبت چهلمین روز شهادت شهدای قم (1356)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39750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اوایل بهمن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آماده سازی دانش آموزان برای شرکت در مسابقات مرحله منطقه ای</a:t>
                      </a:r>
                      <a:endParaRPr lang="en-US" sz="1600" b="1" dirty="0">
                        <a:effectLst/>
                        <a:cs typeface="2  Zar" panose="00000400000000000000" pitchFamily="2" charset="-78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43000" y="2311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9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4541" y="1204316"/>
            <a:ext cx="5575673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فرم ثبت اطلاعات معاون پرورشی و برنامه سالانه پرورشی آموزشگاه رحمانعلی شعبانی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06304"/>
              </p:ext>
            </p:extLst>
          </p:nvPr>
        </p:nvGraphicFramePr>
        <p:xfrm>
          <a:off x="2672862" y="2344615"/>
          <a:ext cx="7280031" cy="239814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05911"/>
                <a:gridCol w="1380504"/>
                <a:gridCol w="1692321"/>
                <a:gridCol w="1434170"/>
                <a:gridCol w="1329614"/>
                <a:gridCol w="637511"/>
              </a:tblGrid>
              <a:tr h="139504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1" dirty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tx2">
                              <a:shade val="30000"/>
                              <a:satMod val="115000"/>
                            </a:schemeClr>
                          </a:solidFill>
                          <a:effectLst/>
                          <a:cs typeface="2  Zar" panose="00000400000000000000" pitchFamily="2" charset="-78"/>
                        </a:rPr>
                        <a:t>نام</a:t>
                      </a:r>
                      <a:endParaRPr lang="en-US" sz="1600" b="1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shade val="30000"/>
                            <a:satMod val="1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1" dirty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tx2">
                              <a:shade val="30000"/>
                              <a:satMod val="115000"/>
                            </a:schemeClr>
                          </a:solidFill>
                          <a:effectLst/>
                          <a:cs typeface="2  Zar" panose="00000400000000000000" pitchFamily="2" charset="-78"/>
                        </a:rPr>
                        <a:t>نام خانوادگی</a:t>
                      </a:r>
                      <a:endParaRPr lang="en-US" sz="1600" b="1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shade val="30000"/>
                            <a:satMod val="1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1" dirty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tx2">
                              <a:shade val="30000"/>
                              <a:satMod val="115000"/>
                            </a:schemeClr>
                          </a:solidFill>
                          <a:effectLst/>
                          <a:cs typeface="2  Zar" panose="00000400000000000000" pitchFamily="2" charset="-78"/>
                        </a:rPr>
                        <a:t>سنوات خدمت در</a:t>
                      </a:r>
                      <a:endParaRPr lang="en-US" sz="1600" b="1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shade val="30000"/>
                            <a:satMod val="115000"/>
                          </a:schemeClr>
                        </a:solidFill>
                        <a:effectLst/>
                        <a:cs typeface="2  Zar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1" dirty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tx2">
                              <a:shade val="30000"/>
                              <a:satMod val="115000"/>
                            </a:schemeClr>
                          </a:solidFill>
                          <a:effectLst/>
                          <a:cs typeface="2  Zar" panose="00000400000000000000" pitchFamily="2" charset="-78"/>
                        </a:rPr>
                        <a:t>رسته پرورشی</a:t>
                      </a:r>
                      <a:endParaRPr lang="en-US" sz="1600" b="1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shade val="30000"/>
                            <a:satMod val="1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1" dirty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tx2">
                              <a:shade val="30000"/>
                              <a:satMod val="115000"/>
                            </a:schemeClr>
                          </a:solidFill>
                          <a:effectLst/>
                          <a:cs typeface="2  Zar" panose="00000400000000000000" pitchFamily="2" charset="-78"/>
                        </a:rPr>
                        <a:t>مدرک تحصیلی</a:t>
                      </a:r>
                      <a:endParaRPr lang="en-US" sz="1600" b="1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shade val="30000"/>
                            <a:satMod val="1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1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tx2">
                              <a:shade val="30000"/>
                              <a:satMod val="115000"/>
                            </a:schemeClr>
                          </a:solidFill>
                          <a:effectLst/>
                          <a:cs typeface="2  Zar" panose="00000400000000000000" pitchFamily="2" charset="-78"/>
                        </a:rPr>
                        <a:t>رشته تحصیلی</a:t>
                      </a:r>
                      <a:endParaRPr lang="en-US" sz="1600" b="1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shade val="30000"/>
                            <a:satMod val="1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tx2">
                              <a:shade val="30000"/>
                              <a:satMod val="115000"/>
                            </a:schemeClr>
                          </a:solidFill>
                          <a:effectLst/>
                          <a:cs typeface="2  Zar" panose="00000400000000000000" pitchFamily="2" charset="-78"/>
                        </a:rPr>
                        <a:t>سابقه</a:t>
                      </a:r>
                      <a:endParaRPr lang="en-US" sz="1600" b="1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shade val="30000"/>
                            <a:satMod val="1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0310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b="1" dirty="0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shade val="30000"/>
                            <a:satMod val="115000"/>
                          </a:schemeClr>
                        </a:solidFill>
                        <a:effectLst/>
                        <a:cs typeface="2  Zar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1" dirty="0" smtClean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tx2">
                              <a:shade val="30000"/>
                              <a:satMod val="115000"/>
                            </a:schemeClr>
                          </a:solidFill>
                          <a:effectLst/>
                          <a:cs typeface="2  Zar" panose="00000400000000000000" pitchFamily="2" charset="-78"/>
                        </a:rPr>
                        <a:t>حسنیه</a:t>
                      </a:r>
                      <a:endParaRPr lang="en-US" sz="1600" b="1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shade val="30000"/>
                            <a:satMod val="1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b="1" dirty="0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shade val="30000"/>
                            <a:satMod val="115000"/>
                          </a:schemeClr>
                        </a:solidFill>
                        <a:effectLst/>
                        <a:cs typeface="2  Zar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1" dirty="0" smtClean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tx2">
                              <a:shade val="30000"/>
                              <a:satMod val="115000"/>
                            </a:schemeClr>
                          </a:solidFill>
                          <a:effectLst/>
                          <a:cs typeface="2  Zar" panose="00000400000000000000" pitchFamily="2" charset="-78"/>
                        </a:rPr>
                        <a:t>رضوانی</a:t>
                      </a:r>
                      <a:endParaRPr lang="en-US" sz="1600" b="1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shade val="30000"/>
                            <a:satMod val="1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b="1" dirty="0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shade val="30000"/>
                            <a:satMod val="1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 smtClean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tx2">
                              <a:shade val="30000"/>
                              <a:satMod val="1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2  Zar" panose="00000400000000000000" pitchFamily="2" charset="-78"/>
                        </a:rPr>
                        <a:t>4</a:t>
                      </a:r>
                      <a:endParaRPr lang="en-US" sz="1800" b="1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shade val="30000"/>
                            <a:satMod val="1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b="1" dirty="0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shade val="30000"/>
                            <a:satMod val="115000"/>
                          </a:schemeClr>
                        </a:solidFill>
                        <a:effectLst/>
                        <a:cs typeface="2  Zar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1" dirty="0" smtClean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tx2">
                              <a:shade val="30000"/>
                              <a:satMod val="115000"/>
                            </a:schemeClr>
                          </a:solidFill>
                          <a:effectLst/>
                          <a:cs typeface="2  Zar" panose="00000400000000000000" pitchFamily="2" charset="-78"/>
                        </a:rPr>
                        <a:t>لیسانس</a:t>
                      </a:r>
                      <a:endParaRPr lang="en-US" sz="1600" b="1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shade val="30000"/>
                            <a:satMod val="1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600" b="1" dirty="0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shade val="30000"/>
                            <a:satMod val="115000"/>
                          </a:schemeClr>
                        </a:solidFill>
                        <a:effectLst/>
                        <a:cs typeface="2  Zar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1" dirty="0" smtClean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tx2">
                              <a:shade val="30000"/>
                              <a:satMod val="115000"/>
                            </a:schemeClr>
                          </a:solidFill>
                          <a:effectLst/>
                          <a:cs typeface="2  Zar" panose="00000400000000000000" pitchFamily="2" charset="-78"/>
                        </a:rPr>
                        <a:t>ادبیات </a:t>
                      </a:r>
                      <a:r>
                        <a:rPr lang="fa-IR" sz="1600" b="1" dirty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tx2">
                              <a:shade val="30000"/>
                              <a:satMod val="115000"/>
                            </a:schemeClr>
                          </a:solidFill>
                          <a:effectLst/>
                          <a:cs typeface="2  Zar" panose="00000400000000000000" pitchFamily="2" charset="-78"/>
                        </a:rPr>
                        <a:t>فارسی</a:t>
                      </a:r>
                      <a:endParaRPr lang="en-US" sz="1600" b="1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shade val="30000"/>
                            <a:satMod val="1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shade val="30000"/>
                            <a:satMod val="1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tx2">
                              <a:shade val="30000"/>
                              <a:satMod val="1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2  Zar" panose="00000400000000000000" pitchFamily="2" charset="-78"/>
                        </a:rPr>
                        <a:t>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52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3733409" y="703385"/>
            <a:ext cx="4097606" cy="1008185"/>
          </a:xfrm>
          <a:prstGeom prst="ribbon2">
            <a:avLst/>
          </a:prstGeom>
          <a:solidFill>
            <a:srgbClr val="FF7C80"/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فعالیت هاي بهمن ماه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432999"/>
              </p:ext>
            </p:extLst>
          </p:nvPr>
        </p:nvGraphicFramePr>
        <p:xfrm>
          <a:off x="1107829" y="2297723"/>
          <a:ext cx="10099432" cy="345146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383622"/>
                <a:gridCol w="917029"/>
                <a:gridCol w="7798781"/>
              </a:tblGrid>
              <a:tr h="49746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تاریخ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شرح فعالیت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  <a:tr h="64992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دوشنبه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2/11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آذین بندی سالن ودرب ورودی همکف و تابلوها به مناسبت دهه فجر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  <a:tr h="60124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سه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3/11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گرامی داشت ولادت حضرت زینب (س) - نشست شورای دانش اموزی وبررسی برنامه ی مجریان مراسم دهه فجر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  <a:tr h="49817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چهارشنبه 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11/11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تزیین نمازخانه بالا جهت اجرای مراسم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  <a:tr h="70861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شنبه     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14/11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اجرای مراسم نکو داشت دهه فجر توسط دانش اموزان و به صدا درآمدن زنگ انقلاب با حضور مسئول شورای محله و همراهان و انجمن اولیا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  <a:tr h="49603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دوشنبه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16/11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اجرای نمایش به مناسبت دهه فجر و اهدای کارت هدیه به نمازگزاران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27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202388"/>
              </p:ext>
            </p:extLst>
          </p:nvPr>
        </p:nvGraphicFramePr>
        <p:xfrm>
          <a:off x="1225061" y="1090574"/>
          <a:ext cx="9872664" cy="2027766"/>
        </p:xfrm>
        <a:graphic>
          <a:graphicData uri="http://schemas.openxmlformats.org/drawingml/2006/table">
            <a:tbl>
              <a:tblPr rtl="1" firstCol="1" bandRow="1">
                <a:tableStyleId>{5C22544A-7EE6-4342-B048-85BDC9FD1C3A}</a:tableStyleId>
              </a:tblPr>
              <a:tblGrid>
                <a:gridCol w="1352555"/>
                <a:gridCol w="896438"/>
                <a:gridCol w="7623671"/>
              </a:tblGrid>
              <a:tr h="58658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چهار شنبه     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18/11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برنامه ریزی مراسم 22 بهمن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  <a:tr h="72059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شنبه 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21/11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اجرای مراسم گرامیداشت سالگرد پیروزی انقلاب اسلامی - اجرای برنامه توسط پایه نهم (سرود، نمایش و دکلمه - پذیرایی - اهدای جوائز برگزیدگان درسی وفعالان امور پرورشی و انتظامات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  <a:tr h="72059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-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2/11الی30/11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نشست شوراهای دانش آموزی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</a:tbl>
          </a:graphicData>
        </a:graphic>
      </p:graphicFrame>
      <p:pic>
        <p:nvPicPr>
          <p:cNvPr id="3" name="Picture 2" descr="C:\Users\Maman\Desktop\hou1710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878" y="3675502"/>
            <a:ext cx="3441236" cy="2115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7242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3962399" y="681380"/>
            <a:ext cx="4203115" cy="889513"/>
          </a:xfrm>
          <a:prstGeom prst="ribbon2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مناسبت هاي اسفند ماه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897771"/>
              </p:ext>
            </p:extLst>
          </p:nvPr>
        </p:nvGraphicFramePr>
        <p:xfrm>
          <a:off x="2180492" y="1969601"/>
          <a:ext cx="8147538" cy="363280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778368"/>
                <a:gridCol w="2390554"/>
                <a:gridCol w="924262"/>
                <a:gridCol w="2054354"/>
              </a:tblGrid>
              <a:tr h="32063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تاریخ شمسی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تاریخ قمری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مناسبت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6804" marR="46804" marT="0" marB="0" anchor="ctr"/>
                </a:tc>
              </a:tr>
              <a:tr h="64392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 اسفند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rgbClr val="FF0000"/>
                          </a:solidFill>
                          <a:effectLst/>
                          <a:cs typeface="2  Zar" panose="00000400000000000000" pitchFamily="2" charset="-78"/>
                        </a:rPr>
                        <a:t>3 جمادی الثانی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rgbClr val="FF0000"/>
                          </a:solidFill>
                          <a:effectLst/>
                          <a:cs typeface="2  Zar" panose="00000400000000000000" pitchFamily="2" charset="-78"/>
                        </a:rPr>
                        <a:t>سه شنبه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rgbClr val="FF0000"/>
                          </a:solidFill>
                          <a:effectLst/>
                          <a:cs typeface="2  Zar" panose="00000400000000000000" pitchFamily="2" charset="-78"/>
                        </a:rPr>
                        <a:t>شهادت مظلومانه حضرت فاطمه زهرا (س)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6804" marR="46804" marT="0" marB="0" anchor="ctr"/>
                </a:tc>
              </a:tr>
              <a:tr h="4292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8 اسفند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سه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 امور تربیتی و تربیت اسلامی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6804" marR="46804" marT="0" marB="0" anchor="ctr"/>
                </a:tc>
              </a:tr>
              <a:tr h="4292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14 اسفند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دوشنبه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 احسان و نیکوکاری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6804" marR="46804" marT="0" marB="0" anchor="ctr"/>
                </a:tc>
              </a:tr>
              <a:tr h="75124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15 اسفند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سه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 درختکاری و آغاز هفته منابع طبیعی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6804" marR="46804" marT="0" marB="0" anchor="ctr"/>
                </a:tc>
              </a:tr>
              <a:tr h="64392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18 اسفند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20جمادی الثانی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جمعه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میلاد حضرت زهرا سلام الله علیها و روز زن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6804" marR="46804" marT="0" marB="0" anchor="ctr"/>
                </a:tc>
              </a:tr>
              <a:tr h="32196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20اسفند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یکشنبه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6804" marR="46804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روز راهیان نور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6804" marR="4680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20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586709"/>
              </p:ext>
            </p:extLst>
          </p:nvPr>
        </p:nvGraphicFramePr>
        <p:xfrm>
          <a:off x="2086707" y="584691"/>
          <a:ext cx="7725508" cy="2815002"/>
        </p:xfrm>
        <a:graphic>
          <a:graphicData uri="http://schemas.openxmlformats.org/drawingml/2006/table">
            <a:tbl>
              <a:tblPr rtl="1" firstCol="1" bandRow="1">
                <a:tableStyleId>{5C22544A-7EE6-4342-B048-85BDC9FD1C3A}</a:tableStyleId>
              </a:tblPr>
              <a:tblGrid>
                <a:gridCol w="1940473"/>
                <a:gridCol w="1904089"/>
                <a:gridCol w="1912601"/>
                <a:gridCol w="1968345"/>
              </a:tblGrid>
              <a:tr h="106384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22 اسفند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1758" marR="6175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1758" marR="6175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سه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1758" marR="61758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 تکریم مادران و همسران شهدا - روز بزرگداشت شهدا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1758" marR="61758" marT="0" marB="0" anchor="ctr"/>
                </a:tc>
              </a:tr>
              <a:tr h="68731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28 اسفند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1758" marR="6175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 رجب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1758" marR="6175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دو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1758" marR="61758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ولادت با سعادت حضرت امام باقر (ع)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1758" marR="61758" marT="0" marB="0" anchor="ctr"/>
                </a:tc>
              </a:tr>
              <a:tr h="106384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29 اسفند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1758" marR="6175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1758" marR="6175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rgbClr val="FF0000"/>
                          </a:solidFill>
                          <a:effectLst/>
                          <a:cs typeface="2  Zar" panose="00000400000000000000" pitchFamily="2" charset="-78"/>
                        </a:rPr>
                        <a:t>یکشنبه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1758" marR="61758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rgbClr val="FF0000"/>
                          </a:solidFill>
                          <a:effectLst/>
                          <a:cs typeface="2  Zar" panose="00000400000000000000" pitchFamily="2" charset="-78"/>
                        </a:rPr>
                        <a:t>روز ملی شدن صنعت نفت ایران - میلاد حضرت امام خمینی (ره)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1758" marR="61758" marT="0" marB="0" anchor="ctr"/>
                </a:tc>
              </a:tr>
            </a:tbl>
          </a:graphicData>
        </a:graphic>
      </p:graphicFrame>
      <p:pic>
        <p:nvPicPr>
          <p:cNvPr id="7" name="Picture 6" descr="2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808385" y="3729013"/>
            <a:ext cx="6481445" cy="277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7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3716215" y="400024"/>
            <a:ext cx="4472744" cy="1112253"/>
          </a:xfrm>
          <a:prstGeom prst="ribbon2">
            <a:avLst/>
          </a:prstGeom>
          <a:solidFill>
            <a:srgbClr val="ED7D31">
              <a:lumMod val="40000"/>
              <a:lumOff val="60000"/>
            </a:srgbClr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فعالیت هاي اسفند ماه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356410"/>
              </p:ext>
            </p:extLst>
          </p:nvPr>
        </p:nvGraphicFramePr>
        <p:xfrm>
          <a:off x="2192215" y="1775484"/>
          <a:ext cx="8112369" cy="470403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887493"/>
                <a:gridCol w="866401"/>
                <a:gridCol w="6358475"/>
              </a:tblGrid>
              <a:tr h="34031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روز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تاریخ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شرح فعالیت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</a:tr>
              <a:tr h="47497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چهارشنبه 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2/12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پخش نذری دهه فاطمیه – توزیع پاکت های جشن نیکو کاری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</a:tr>
              <a:tr h="51022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چهارشنبه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9/12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اطلاع رسانی جهت شرکت دانش آموزان درمراسم جشن نیکوکاری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</a:tr>
              <a:tr h="45440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دوشنبه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14/12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جمع آوری هدایای شرکت کنندگان جشن نیکوکاری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</a:tr>
              <a:tr h="47497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سه شنبه 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15/12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اجرای مراسم نکو داشت روز درخت کاری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</a:tr>
              <a:tr h="48182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چهارشنبه 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16/12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برگزاری مراسم ولادت حضرت فاطمه زهرا (س) و روز زن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</a:tr>
              <a:tr h="48182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دوشنبه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21/12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اهدای هدایا به خانواده دانش آموزان نیازمند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</a:tr>
              <a:tr h="48182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سه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22/12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تقدیر ازدانش اموز برگزیده مسابقات کتابخوانی مرحله منطقه ای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</a:tr>
              <a:tr h="48182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دوشنبه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28/12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بزرگداشت ولادت امام محمد باقر (ع)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</a:tr>
              <a:tr h="13832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-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2/8الی26/8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نشست شوراهای دانش آموزی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49433" marR="4943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36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3843537" y="343976"/>
            <a:ext cx="4185139" cy="1021837"/>
          </a:xfrm>
          <a:prstGeom prst="ribbon2">
            <a:avLst/>
          </a:prstGeom>
          <a:solidFill>
            <a:srgbClr val="92D050"/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fa-I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مناسبتهای فروردین ماه</a:t>
            </a:r>
            <a:r>
              <a:rPr lang="fa-I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244910"/>
              </p:ext>
            </p:extLst>
          </p:nvPr>
        </p:nvGraphicFramePr>
        <p:xfrm>
          <a:off x="925975" y="1513354"/>
          <a:ext cx="10544537" cy="492987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937550"/>
                <a:gridCol w="1064871"/>
                <a:gridCol w="844952"/>
                <a:gridCol w="7697164"/>
              </a:tblGrid>
              <a:tr h="46449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2  Zar" panose="00000400000000000000" pitchFamily="2" charset="-78"/>
                        </a:rPr>
                        <a:t>تاریخ شمسی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2  Zar" panose="00000400000000000000" pitchFamily="2" charset="-78"/>
                        </a:rPr>
                        <a:t>تاریخ قمری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2  Zar" panose="00000400000000000000" pitchFamily="2" charset="-78"/>
                        </a:rPr>
                        <a:t>مناسبت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</a:tr>
              <a:tr h="49920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12فروردین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-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 جمهوری اسلامی</a:t>
                      </a:r>
                      <a:endParaRPr lang="en-US" sz="1600" b="1">
                        <a:effectLst/>
                        <a:cs typeface="2  Zar" panose="00000400000000000000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</a:tr>
              <a:tr h="49920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13فروردین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-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 طبیعت</a:t>
                      </a:r>
                      <a:endParaRPr lang="en-US" sz="1600" b="1">
                        <a:effectLst/>
                        <a:cs typeface="2  Zar" panose="00000400000000000000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</a:tr>
              <a:tr h="49920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14فروردین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-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روزجهانی کتاب </a:t>
                      </a:r>
                      <a:r>
                        <a:rPr lang="fa-IR" sz="1600" b="1" dirty="0" smtClean="0">
                          <a:effectLst/>
                          <a:cs typeface="2  Zar" panose="00000400000000000000" pitchFamily="2" charset="-78"/>
                        </a:rPr>
                        <a:t>کودک</a:t>
                      </a:r>
                      <a:endParaRPr lang="en-US" sz="1600" b="1" dirty="0">
                        <a:effectLst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</a:tr>
              <a:tr h="2496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2  Zar" panose="00000400000000000000" pitchFamily="2" charset="-78"/>
                        </a:rPr>
                        <a:t>-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2  Zar" panose="00000400000000000000" pitchFamily="2" charset="-78"/>
                        </a:rPr>
                        <a:t>-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ولادت حضرت امام محمد تقی جواد الائمه(ع)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</a:tr>
              <a:tr h="60718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2  Zar" panose="00000400000000000000" pitchFamily="2" charset="-78"/>
                        </a:rPr>
                        <a:t>20 فروردین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-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شهادت سید مرتضی آوینی- روز هنر انقلاب اسلامی- روز ملی فناوری هسته ای-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</a:tr>
              <a:tr h="40478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-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-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-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ولادت حضرت امیرالمومنین علی بن ابیطالب علیه السلام – آغاز ایام البیض (اعتکاف) دعای ام داوود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</a:tr>
              <a:tr h="60718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2  Zar" panose="00000400000000000000" pitchFamily="2" charset="-78"/>
                        </a:rPr>
                        <a:t>25 فروردین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2  Zar" panose="00000400000000000000" pitchFamily="2" charset="-78"/>
                        </a:rPr>
                        <a:t>-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روز بزرگداشت عطار نیشابوری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</a:tr>
              <a:tr h="60718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2  Zar" panose="00000400000000000000" pitchFamily="2" charset="-78"/>
                        </a:rPr>
                        <a:t>29 فروردین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2  Zar" panose="00000400000000000000" pitchFamily="2" charset="-78"/>
                        </a:rPr>
                        <a:t>-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روز ارتش جمهوری اسلامی و نیروی زمینی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</a:tr>
              <a:tr h="249600">
                <a:tc gridSpan="3"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آماده  سازی دانش آموزان برای مسابقات استانی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23538" marR="2353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04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3481673" y="544011"/>
            <a:ext cx="4701628" cy="1029596"/>
          </a:xfrm>
          <a:prstGeom prst="ribbon2">
            <a:avLst/>
          </a:prstGeom>
          <a:solidFill>
            <a:srgbClr val="92D050"/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فعالیتهای فروردین ماه</a:t>
            </a:r>
            <a:r>
              <a:rPr lang="fa-I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64866"/>
              </p:ext>
            </p:extLst>
          </p:nvPr>
        </p:nvGraphicFramePr>
        <p:xfrm>
          <a:off x="2013995" y="2025570"/>
          <a:ext cx="7928658" cy="423867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747684"/>
                <a:gridCol w="930986"/>
                <a:gridCol w="6249988"/>
              </a:tblGrid>
              <a:tr h="61321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تاریخ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شرح فعالیت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72509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سه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14/1/97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تبریک عید نوروز واختصاص برنامه صبح گاه به همین مناسبت 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72509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سه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14/1/97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برنامه ریزی جهت مراسم 13 رجب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72509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چهار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15/1/97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نشست شورای دانش آموزی 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72509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-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-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آغاز ایام البیض (اعتکاف)-اجرای مراسم 13 رجب جشن ومولودی خوانی واجرای سرود پیرامید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72509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چهارشنبه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29/1/96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گرامی داشت روز ارتش جمهوری اسلامی و نیروی زمینی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30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3923817" y="625033"/>
            <a:ext cx="4149902" cy="879125"/>
          </a:xfrm>
          <a:prstGeom prst="ribbon2">
            <a:avLst/>
          </a:prstGeom>
          <a:solidFill>
            <a:srgbClr val="00B0F0"/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مناسبتهای اردیبهشت ماه</a:t>
            </a:r>
            <a:r>
              <a:rPr lang="fa-I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090960"/>
              </p:ext>
            </p:extLst>
          </p:nvPr>
        </p:nvGraphicFramePr>
        <p:xfrm>
          <a:off x="1076446" y="2233422"/>
          <a:ext cx="10185721" cy="360641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536007"/>
                <a:gridCol w="873935"/>
                <a:gridCol w="994126"/>
                <a:gridCol w="6781653"/>
              </a:tblGrid>
              <a:tr h="43918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تاریخ شمسی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تاریخ قمری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مناسبت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  <a:tr h="37987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 اردیبهشت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 بزرگداشت سعدی</a:t>
                      </a:r>
                      <a:endParaRPr lang="en-US" sz="1600" b="1">
                        <a:effectLst/>
                        <a:cs typeface="2  Zar" panose="00000400000000000000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  <a:tr h="37987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- اردیبهشت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شهادت حضرت امام موسی کاظم (ع)تاسیس سپاه پاسداران – روز جهانی زمین  پاک</a:t>
                      </a:r>
                      <a:endParaRPr lang="en-US" sz="1600" b="1">
                        <a:effectLst/>
                        <a:cs typeface="2  Zar" panose="00000400000000000000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  <a:tr h="37987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3 اردیبهشت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 بزرگداشت شیخ بهایی</a:t>
                      </a:r>
                      <a:endParaRPr lang="en-US" sz="1600" b="1">
                        <a:effectLst/>
                        <a:cs typeface="2  Zar" panose="00000400000000000000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  <a:tr h="37987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- اردیبهشت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عید مبعث  حضرت رسول اکرم صل الله علیه و آله -شکست حمله نظامی آمریکا به ایران در طبس</a:t>
                      </a:r>
                      <a:endParaRPr lang="en-US" sz="1600" b="1">
                        <a:effectLst/>
                        <a:cs typeface="2  Zar" panose="00000400000000000000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  <a:tr h="37987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- اردیبهشت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میلاد امام حسین علیه السلام- روز پاسدار</a:t>
                      </a:r>
                      <a:endParaRPr lang="en-US" sz="1600" b="1" dirty="0">
                        <a:effectLst/>
                        <a:cs typeface="2  Zar" panose="00000400000000000000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87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43000" y="34988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903690"/>
              </p:ext>
            </p:extLst>
          </p:nvPr>
        </p:nvGraphicFramePr>
        <p:xfrm>
          <a:off x="1143000" y="1235351"/>
          <a:ext cx="9872663" cy="3301924"/>
        </p:xfrm>
        <a:graphic>
          <a:graphicData uri="http://schemas.openxmlformats.org/drawingml/2006/table">
            <a:tbl>
              <a:tblPr rtl="1" firstCol="1" bandRow="1">
                <a:tableStyleId>{5C22544A-7EE6-4342-B048-85BDC9FD1C3A}</a:tableStyleId>
              </a:tblPr>
              <a:tblGrid>
                <a:gridCol w="1488798"/>
                <a:gridCol w="847075"/>
                <a:gridCol w="963571"/>
                <a:gridCol w="6573219"/>
              </a:tblGrid>
              <a:tr h="65601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- اردیبهشت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میلاد حضرت ابوالفضل العباس علیه السلام- روز جانباز </a:t>
                      </a:r>
                      <a:endParaRPr lang="en-US" sz="1600" b="1">
                        <a:effectLst/>
                        <a:cs typeface="2  Zar" panose="00000400000000000000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  <a:tr h="65601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12 اردیبهشت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 روز جهانی کار و کارگر</a:t>
                      </a:r>
                      <a:endParaRPr lang="en-US" sz="1600" b="1">
                        <a:effectLst/>
                        <a:cs typeface="2  Zar" panose="00000400000000000000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  <a:tr h="65601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12 اردیبهشت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شهادت علامه مطهری- روز معلم و آغاز هفته بزرگداشت مقام معلم</a:t>
                      </a:r>
                      <a:endParaRPr lang="en-US" sz="1600" b="1">
                        <a:effectLst/>
                        <a:cs typeface="2  Zar" panose="00000400000000000000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  <a:tr h="33894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- اردیبهشت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ولادت علی اکبر (ع) وروز جوان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  <a:tr h="33894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- اردیبهشت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نیمه شعبان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ولادت حضرت قائم عجل ا...تعالی فرجه وجشن نیمه شعبان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  <a:tr h="65601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28 اردیبهشت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روز جهانی موزه و میراث فرهنگی- روز بزرگداشت خیام نیشابوری</a:t>
                      </a:r>
                      <a:endParaRPr lang="en-US" sz="1600" b="1" dirty="0">
                        <a:effectLst/>
                        <a:cs typeface="2  Zar" panose="00000400000000000000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00" y="31130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6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3319628" y="636607"/>
            <a:ext cx="5210914" cy="925975"/>
          </a:xfrm>
          <a:prstGeom prst="ribbon2">
            <a:avLst/>
          </a:prstGeom>
          <a:solidFill>
            <a:srgbClr val="00B0F0"/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فعالیتهای اردیبهشت </a:t>
            </a:r>
            <a:r>
              <a:rPr lang="fa-IR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ماه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928615"/>
              </p:ext>
            </p:extLst>
          </p:nvPr>
        </p:nvGraphicFramePr>
        <p:xfrm>
          <a:off x="1851949" y="2002421"/>
          <a:ext cx="8229600" cy="375019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995695"/>
                <a:gridCol w="909805"/>
                <a:gridCol w="6324100"/>
              </a:tblGrid>
              <a:tr h="49979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روز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تاریخ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شرح فعالیت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88647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 اردیبهشت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اختصاص مراسم صبح گاه به شهادت حضرت امام موسی کاظم (ع) نشست شورای دانش آموزی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88647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 اردیبهشت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برگزاری مراسم عید مبعث جشن وپذیرایی ومولودی خوانی و... 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88647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 اردیبهشت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گرامی داشت میلاد امام حسین</a:t>
                      </a:r>
                      <a:r>
                        <a:rPr lang="en-US" sz="1600" b="1">
                          <a:effectLst/>
                          <a:cs typeface="2  Zar" panose="00000400000000000000" pitchFamily="2" charset="-78"/>
                        </a:rPr>
                        <a:t>)</a:t>
                      </a: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ع)وحضرت ابوالفضل العباس (ع)و...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9098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-/2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اردیبهشت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برنامه ریزی مراسم نکو داشت شهادت استاد شهید مرتضی مطهری وهفته معلم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88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170" y="961292"/>
            <a:ext cx="9947030" cy="4349262"/>
          </a:xfrm>
        </p:spPr>
        <p:txBody>
          <a:bodyPr>
            <a:norm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>اهداف و برنامه ها: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/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2  Zar" panose="00000400000000000000" pitchFamily="2" charset="-78"/>
              </a:rPr>
            </a:br>
            <a:r>
              <a:rPr lang="ar-SA" sz="2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>توسعه وترویج فرهنگ ومعارف اسلامی-هماهنگی و ارتباط منظم با مسؤولان ذيربط اداری و حضور در جلسات و همايش های پرورشی و آموزشی-</a:t>
            </a:r>
            <a:r>
              <a:rPr lang="ar-SA" sz="16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> </a:t>
            </a:r>
            <a:r>
              <a:rPr lang="ar-SA" sz="2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>اقامه نماز جماعت</a:t>
            </a:r>
            <a:r>
              <a:rPr lang="ar-SA" sz="2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> </a:t>
            </a:r>
            <a:r>
              <a:rPr lang="ar-SA" sz="2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>وتشویق دانش آموزان به شرکت درنماز-</a:t>
            </a:r>
            <a:r>
              <a:rPr lang="ar-SA" sz="16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> </a:t>
            </a:r>
            <a:r>
              <a:rPr lang="ar-SA" sz="2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>اجرای شیوه نامه های وبخشنامه های پرورشی-</a:t>
            </a:r>
            <a:r>
              <a:rPr lang="ar-SA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>-</a:t>
            </a:r>
            <a:r>
              <a:rPr lang="ar-SA" sz="2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>همکاری برای راه اندازی تشکلهای دانش آموزی</a:t>
            </a:r>
            <a:r>
              <a:rPr lang="ar-SA" sz="2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> –</a:t>
            </a:r>
            <a:r>
              <a:rPr lang="ar-SA" sz="2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> جذب دانش آموزان به فعالیت های پرورشی وهمکاری در امورفرهنگی وفعالیتهای فردی وگروهی و...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/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2  Zar" panose="00000400000000000000" pitchFamily="2" charset="-78"/>
              </a:rPr>
            </a:br>
            <a:r>
              <a:rPr lang="fa-IR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2  Zar" panose="00000400000000000000" pitchFamily="2" charset="-78"/>
              </a:rPr>
              <a:t> 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2 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356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12673"/>
              </p:ext>
            </p:extLst>
          </p:nvPr>
        </p:nvGraphicFramePr>
        <p:xfrm>
          <a:off x="2233915" y="1331088"/>
          <a:ext cx="7870783" cy="4474208"/>
        </p:xfrm>
        <a:graphic>
          <a:graphicData uri="http://schemas.openxmlformats.org/drawingml/2006/table">
            <a:tbl>
              <a:tblPr rtl="1" firstCol="1" bandRow="1">
                <a:tableStyleId>{5C22544A-7EE6-4342-B048-85BDC9FD1C3A}</a:tableStyleId>
              </a:tblPr>
              <a:tblGrid>
                <a:gridCol w="952282"/>
                <a:gridCol w="1215960"/>
                <a:gridCol w="5702541"/>
              </a:tblGrid>
              <a:tr h="111855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12/2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اردیبهشت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برگزاری گرامی داشت شهادت استاد شهید مرتضی مطهری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111855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اردیبهشت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برگزاری مراسم نکو داشت هفته معلم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111855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اردیبهشت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برگزاری مراسم جشن نیمه شعبان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111855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اردیبهشت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تشویق وتوصیه دانش آموزان به روزه داری وانجام اعمال عبادی درماه مبارک رمضان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94000" y="37179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8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3692324" y="393541"/>
            <a:ext cx="4305782" cy="972272"/>
          </a:xfrm>
          <a:prstGeom prst="ribbon2">
            <a:avLst/>
          </a:prstGeom>
          <a:solidFill>
            <a:srgbClr val="00B0F0"/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مناسبت های خرداد </a:t>
            </a:r>
            <a:r>
              <a:rPr lang="fa-IR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ماه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936153"/>
              </p:ext>
            </p:extLst>
          </p:nvPr>
        </p:nvGraphicFramePr>
        <p:xfrm>
          <a:off x="1038828" y="2132274"/>
          <a:ext cx="9872663" cy="365290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020833"/>
                <a:gridCol w="1145229"/>
                <a:gridCol w="1064273"/>
                <a:gridCol w="6642328"/>
              </a:tblGrid>
              <a:tr h="353473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cs typeface="2  Zar" panose="00000400000000000000" pitchFamily="2" charset="-78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تاریخ شمسی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تاریخ قمری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مناسبت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  <a:tr h="35347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ا رمضان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اول ماه مبارک رمضان</a:t>
                      </a:r>
                      <a:endParaRPr lang="en-US" sz="1600" b="1">
                        <a:effectLst/>
                        <a:cs typeface="2  Zar" panose="00000400000000000000" pitchFamily="2" charset="-78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  <a:tr h="35347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ارتحال ملکوتی حضرت امام خمینی (ره) و انتخاب حضرت آیت الله خامنه ای به رهبری نظام جمهوری اسلامی</a:t>
                      </a:r>
                      <a:endParaRPr lang="en-US" sz="1600" b="1">
                        <a:effectLst/>
                        <a:cs typeface="2  Zar" panose="00000400000000000000" pitchFamily="2" charset="-78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  <a:tr h="35347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قیام خونین 15 خرداد- روز جهانی محیط زیست</a:t>
                      </a:r>
                      <a:endParaRPr lang="en-US" sz="1600" b="1">
                        <a:effectLst/>
                        <a:cs typeface="2  Zar" panose="00000400000000000000" pitchFamily="2" charset="-78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  <a:tr h="35347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15 رمضان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ولادت امام حسن مجتبی (ع)</a:t>
                      </a:r>
                      <a:endParaRPr lang="en-US" sz="1600" b="1">
                        <a:effectLst/>
                        <a:cs typeface="2  Zar" panose="00000400000000000000" pitchFamily="2" charset="-78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  <a:tr h="35347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18رمضان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شب قدر</a:t>
                      </a:r>
                      <a:endParaRPr lang="en-US" sz="1600" b="1" dirty="0">
                        <a:effectLst/>
                        <a:cs typeface="2  Zar" panose="00000400000000000000" pitchFamily="2" charset="-78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38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790233"/>
              </p:ext>
            </p:extLst>
          </p:nvPr>
        </p:nvGraphicFramePr>
        <p:xfrm>
          <a:off x="1328195" y="1871823"/>
          <a:ext cx="9872663" cy="2609215"/>
        </p:xfrm>
        <a:graphic>
          <a:graphicData uri="http://schemas.openxmlformats.org/drawingml/2006/table">
            <a:tbl>
              <a:tblPr rtl="1" firstCol="1" bandRow="1">
                <a:tableStyleId>{5C22544A-7EE6-4342-B048-85BDC9FD1C3A}</a:tableStyleId>
              </a:tblPr>
              <a:tblGrid>
                <a:gridCol w="1020833"/>
                <a:gridCol w="1145229"/>
                <a:gridCol w="1064273"/>
                <a:gridCol w="6642328"/>
              </a:tblGrid>
              <a:tr h="35347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19رمضان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ضربت خوردن حضرت علی (ع)روز جهانی اهداء خون</a:t>
                      </a:r>
                      <a:endParaRPr lang="en-US" sz="1600" b="1" dirty="0">
                        <a:effectLst/>
                        <a:cs typeface="2  Zar" panose="00000400000000000000" pitchFamily="2" charset="-78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  <a:tr h="35347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20رمضان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شب قدر</a:t>
                      </a:r>
                      <a:endParaRPr lang="en-US" sz="1600" b="1">
                        <a:effectLst/>
                        <a:cs typeface="2  Zar" panose="00000400000000000000" pitchFamily="2" charset="-78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  <a:tr h="35347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21رمضان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شهادت حضرت علی (ع)</a:t>
                      </a:r>
                      <a:endParaRPr lang="en-US" sz="1600" b="1">
                        <a:effectLst/>
                        <a:cs typeface="2  Zar" panose="00000400000000000000" pitchFamily="2" charset="-78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  <a:tr h="34339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22رمضان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شب قدر</a:t>
                      </a:r>
                      <a:endParaRPr lang="en-US" sz="1600" b="1">
                        <a:effectLst/>
                        <a:cs typeface="2  Zar" panose="00000400000000000000" pitchFamily="2" charset="-78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  <a:tr h="35347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شهادت دکتر مصطفی چمران</a:t>
                      </a:r>
                      <a:endParaRPr lang="en-US" sz="1600" b="1" dirty="0">
                        <a:effectLst/>
                        <a:cs typeface="2  Zar" panose="00000400000000000000" pitchFamily="2" charset="-78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567" marR="6756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7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3687311" y="428265"/>
            <a:ext cx="4400687" cy="1006996"/>
          </a:xfrm>
          <a:prstGeom prst="ribbon2">
            <a:avLst/>
          </a:prstGeom>
          <a:solidFill>
            <a:srgbClr val="00B0F0"/>
          </a:solidFill>
          <a:ln w="28575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فعالیت های خرداد </a:t>
            </a:r>
            <a:r>
              <a:rPr lang="fa-IR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ماه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654652"/>
              </p:ext>
            </p:extLst>
          </p:nvPr>
        </p:nvGraphicFramePr>
        <p:xfrm>
          <a:off x="1678329" y="1724212"/>
          <a:ext cx="8912506" cy="217021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947636"/>
                <a:gridCol w="1012329"/>
                <a:gridCol w="6952541"/>
              </a:tblGrid>
              <a:tr h="53243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روز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تاریخ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شرح فعالیت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4538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آغاز فصل امتحانات خرداد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74701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-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-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گرامیداشت رحلت امام راحل رهبر کبیر وقیام 15 خرداد سال 42 و وفات حضرت خدیجه (س)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4538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-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-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برگزاری مراسم های ایام ماه مبارک رمضان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43213" y="33988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566" y="4098898"/>
            <a:ext cx="3381375" cy="23641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0773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051" y="266217"/>
            <a:ext cx="6794339" cy="14699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78366" y="871524"/>
            <a:ext cx="4437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>
                <a:solidFill>
                  <a:srgbClr val="FF0000"/>
                </a:solidFill>
                <a:ea typeface="Calibri" panose="020F0502020204030204" pitchFamily="34" charset="0"/>
                <a:cs typeface="2  Zar" panose="00000400000000000000" pitchFamily="2" charset="-78"/>
              </a:rPr>
              <a:t>ا</a:t>
            </a:r>
            <a:r>
              <a:rPr lang="fa-IR" b="1" dirty="0" smtClean="0">
                <a:solidFill>
                  <a:srgbClr val="FF0000"/>
                </a:solidFill>
                <a:ea typeface="Calibri" panose="020F0502020204030204" pitchFamily="34" charset="0"/>
                <a:cs typeface="2  Zar" panose="00000400000000000000" pitchFamily="2" charset="-78"/>
              </a:rPr>
              <a:t>بتكارات </a:t>
            </a:r>
            <a:r>
              <a:rPr lang="fa-IR" b="1" dirty="0">
                <a:solidFill>
                  <a:srgbClr val="FF0000"/>
                </a:solidFill>
                <a:ea typeface="Calibri" panose="020F0502020204030204" pitchFamily="34" charset="0"/>
                <a:cs typeface="2  Zar" panose="00000400000000000000" pitchFamily="2" charset="-78"/>
              </a:rPr>
              <a:t>و نو آوري ها در زمينه فعاليت هاي پرورشي</a:t>
            </a:r>
            <a:endParaRPr lang="en-US" dirty="0">
              <a:cs typeface="2  Zar" panose="00000400000000000000" pitchFamily="2" charset="-7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986969"/>
              </p:ext>
            </p:extLst>
          </p:nvPr>
        </p:nvGraphicFramePr>
        <p:xfrm>
          <a:off x="1840523" y="1736203"/>
          <a:ext cx="8839200" cy="4778791"/>
        </p:xfrm>
        <a:graphic>
          <a:graphicData uri="http://schemas.openxmlformats.org/drawingml/2006/table">
            <a:tbl>
              <a:tblPr rtl="1" firstRow="1" firstCol="1" bandRow="1">
                <a:tableStyleId>{E8B1032C-EA38-4F05-BA0D-38AFFFC7BED3}</a:tableStyleId>
              </a:tblPr>
              <a:tblGrid>
                <a:gridCol w="8839200"/>
              </a:tblGrid>
              <a:tr h="360263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200" cap="none" spc="0" dirty="0">
                          <a:ln w="28575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cs typeface="2  Titr" panose="00000700000000000000" pitchFamily="2" charset="-78"/>
                        </a:rPr>
                        <a:t>عنوان ابتكار يا نوآوري:  برگزاری مسابقات ورزشی ، پرورشی تربیتی ، بهداشتی وفرهنگی وادبی</a:t>
                      </a:r>
                      <a:endParaRPr lang="en-US" sz="1200" b="0" cap="none" spc="0" dirty="0">
                        <a:ln w="28575"/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2  Titr" panose="00000700000000000000" pitchFamily="2" charset="-78"/>
                      </a:endParaRPr>
                    </a:p>
                  </a:txBody>
                  <a:tcPr marL="60663" marR="60663" marT="0" marB="0" anchor="ctr"/>
                </a:tc>
              </a:tr>
              <a:tr h="437467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cap="none" spc="0" dirty="0">
                          <a:ln w="28575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cs typeface="2  Titr" panose="00000700000000000000" pitchFamily="2" charset="-78"/>
                        </a:rPr>
                        <a:t>نام و نام خانوادگي و سمت مبتكر: مربی ورزش ، مربیان قرآنی، بهداشت و طرح بهنام محمدی وکادر اجرایی مدرسه</a:t>
                      </a:r>
                      <a:endParaRPr lang="en-US" sz="1400" b="0" kern="1200" cap="none" spc="0" dirty="0">
                        <a:ln w="28575"/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2  Titr" panose="00000700000000000000" pitchFamily="2" charset="-78"/>
                      </a:endParaRPr>
                    </a:p>
                  </a:txBody>
                  <a:tcPr marL="60663" marR="60663" marT="0" marB="0" anchor="ctr"/>
                </a:tc>
              </a:tr>
              <a:tr h="240607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cap="none" spc="0" dirty="0">
                          <a:ln w="28575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cs typeface="2  Titr" panose="00000700000000000000" pitchFamily="2" charset="-78"/>
                        </a:rPr>
                        <a:t>شرح ابتكار و شيوه هاي اجرايي آن: برگزاری مسابقات دارت، والیبال، طناب زنی، توپ وراکت و...._ برگزاری مسابقات پرواز تخم مرغ _ مسابقات جشنواره غذا_ مسابقه کتابخوانی _ مسابقه خلاصه نویسی زندگینامه ائمه اطهار_ مسابقه انشا نویسی _ مسابقه ادعیه قنوت _ مسابقات قرآنی درون مدرسه ای مجمع قرآن _مسابقه حل جدول به مناسبت ولادت ائمه اطهارو ارائه کارت هدیه ده هزار تومانی به قید قرعه هر هفته به نمازگزاران _ اهدای هدایای نفیس از جمله فلش به حجاب برتر_ شرکت در طرح ختم قرآن مجید</a:t>
                      </a:r>
                      <a:endParaRPr lang="en-US" sz="1400" kern="1200" cap="none" spc="0" dirty="0">
                        <a:ln w="28575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cs typeface="2  Titr" panose="00000700000000000000" pitchFamily="2" charset="-78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cap="none" spc="0" dirty="0">
                          <a:ln w="28575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cs typeface="2  Titr" panose="00000700000000000000" pitchFamily="2" charset="-78"/>
                        </a:rPr>
                        <a:t> </a:t>
                      </a:r>
                      <a:endParaRPr lang="en-US" sz="1400" kern="1200" cap="none" spc="0" dirty="0">
                        <a:ln w="28575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cs typeface="2  Titr" panose="00000700000000000000" pitchFamily="2" charset="-78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cap="none" spc="0" dirty="0">
                          <a:ln w="28575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cs typeface="2  Titr" panose="00000700000000000000" pitchFamily="2" charset="-78"/>
                        </a:rPr>
                        <a:t> </a:t>
                      </a:r>
                      <a:endParaRPr lang="en-US" sz="1400" kern="1200" cap="none" spc="0" dirty="0">
                        <a:ln w="28575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cs typeface="2  Titr" panose="00000700000000000000" pitchFamily="2" charset="-78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cap="none" spc="0" dirty="0">
                          <a:ln w="28575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cs typeface="2  Titr" panose="00000700000000000000" pitchFamily="2" charset="-78"/>
                        </a:rPr>
                        <a:t> </a:t>
                      </a:r>
                      <a:endParaRPr lang="en-US" sz="1400" kern="1200" cap="none" spc="0" dirty="0">
                        <a:ln w="28575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cs typeface="2  Titr" panose="00000700000000000000" pitchFamily="2" charset="-78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cap="none" spc="0" dirty="0">
                          <a:ln w="28575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cs typeface="2  Titr" panose="00000700000000000000" pitchFamily="2" charset="-78"/>
                        </a:rPr>
                        <a:t> </a:t>
                      </a:r>
                      <a:endParaRPr lang="en-US" sz="1400" kern="1200" cap="none" spc="0" dirty="0">
                        <a:ln w="28575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cs typeface="2  Titr" panose="00000700000000000000" pitchFamily="2" charset="-78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cap="none" spc="0" dirty="0">
                          <a:ln w="28575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cs typeface="2  Titr" panose="00000700000000000000" pitchFamily="2" charset="-78"/>
                        </a:rPr>
                        <a:t> </a:t>
                      </a:r>
                      <a:endParaRPr lang="en-US" sz="1400" b="0" kern="1200" cap="none" spc="0" dirty="0">
                        <a:ln w="28575"/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2  Titr" panose="00000700000000000000" pitchFamily="2" charset="-78"/>
                      </a:endParaRPr>
                    </a:p>
                  </a:txBody>
                  <a:tcPr marL="60663" marR="60663" marT="0" marB="0" anchor="ctr"/>
                </a:tc>
              </a:tr>
              <a:tr h="874934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cap="none" spc="0" dirty="0">
                          <a:ln w="28575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cs typeface="2  Titr" panose="00000700000000000000" pitchFamily="2" charset="-78"/>
                        </a:rPr>
                        <a:t>نتايج به دست آمده: تشویق وتقدیر از دانش اموزان - شاداب سازی محیط  آموزشی وایجاد انگیزه و رغبت به شرکت درفعالیت های ورزشی، فزهنگی تربیتی</a:t>
                      </a:r>
                      <a:endParaRPr lang="en-US" sz="1400" kern="1200" cap="none" spc="0" dirty="0">
                        <a:ln w="28575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cs typeface="2  Titr" panose="00000700000000000000" pitchFamily="2" charset="-78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cap="none" spc="0" dirty="0">
                          <a:ln w="28575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cs typeface="2  Titr" panose="00000700000000000000" pitchFamily="2" charset="-78"/>
                        </a:rPr>
                        <a:t> </a:t>
                      </a:r>
                      <a:endParaRPr lang="en-US" sz="1400" kern="1200" cap="none" spc="0" dirty="0">
                        <a:ln w="28575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cs typeface="2  Titr" panose="00000700000000000000" pitchFamily="2" charset="-78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cap="none" spc="0" dirty="0">
                          <a:ln w="28575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cs typeface="2  Titr" panose="00000700000000000000" pitchFamily="2" charset="-78"/>
                        </a:rPr>
                        <a:t> </a:t>
                      </a:r>
                      <a:endParaRPr lang="en-US" sz="1400" b="0" kern="1200" cap="none" spc="0" dirty="0">
                        <a:ln w="28575"/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2  Titr" panose="00000700000000000000" pitchFamily="2" charset="-78"/>
                      </a:endParaRPr>
                    </a:p>
                  </a:txBody>
                  <a:tcPr marL="60663" marR="60663" marT="0" marB="0" anchor="ctr"/>
                </a:tc>
              </a:tr>
              <a:tr h="65620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cap="none" spc="0" dirty="0">
                          <a:ln w="28575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cs typeface="2  Titr" panose="00000700000000000000" pitchFamily="2" charset="-78"/>
                        </a:rPr>
                        <a:t>پيشنهادها براي سايرين:</a:t>
                      </a:r>
                      <a:endParaRPr lang="en-US" sz="1400" kern="1200" cap="none" spc="0" dirty="0">
                        <a:ln w="28575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cs typeface="2  Titr" panose="00000700000000000000" pitchFamily="2" charset="-78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cap="none" spc="0" dirty="0">
                          <a:ln w="28575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cs typeface="2  Titr" panose="00000700000000000000" pitchFamily="2" charset="-78"/>
                        </a:rPr>
                        <a:t> </a:t>
                      </a:r>
                      <a:endParaRPr lang="en-US" sz="1400" kern="1200" cap="none" spc="0" dirty="0">
                        <a:ln w="28575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cs typeface="2  Titr" panose="00000700000000000000" pitchFamily="2" charset="-78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cap="none" spc="0" dirty="0">
                          <a:ln w="28575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cs typeface="2  Titr" panose="00000700000000000000" pitchFamily="2" charset="-78"/>
                        </a:rPr>
                        <a:t> </a:t>
                      </a:r>
                      <a:endParaRPr lang="en-US" sz="1400" b="0" kern="1200" cap="none" spc="0" dirty="0">
                        <a:ln w="28575"/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2  Titr" panose="00000700000000000000" pitchFamily="2" charset="-78"/>
                      </a:endParaRPr>
                    </a:p>
                  </a:txBody>
                  <a:tcPr marL="60663" marR="60663" marT="0" marB="0" anchor="ctr"/>
                </a:tc>
              </a:tr>
            </a:tbl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761656" y="182590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6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3481754" y="458641"/>
            <a:ext cx="5052646" cy="983297"/>
          </a:xfrm>
          <a:prstGeom prst="ribbon2">
            <a:avLst/>
          </a:prstGeom>
          <a:solidFill>
            <a:srgbClr val="FF99FF"/>
          </a:solid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2  Titr" panose="00000700000000000000" pitchFamily="2" charset="-78"/>
              </a:rPr>
              <a:t>مناسبت های مهرماه</a:t>
            </a:r>
            <a:endParaRPr lang="en-US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56028"/>
              </p:ext>
            </p:extLst>
          </p:nvPr>
        </p:nvGraphicFramePr>
        <p:xfrm>
          <a:off x="1664678" y="1688124"/>
          <a:ext cx="8862646" cy="470719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985422"/>
                <a:gridCol w="1116401"/>
                <a:gridCol w="866749"/>
                <a:gridCol w="5894074"/>
              </a:tblGrid>
              <a:tr h="71735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تاریخ شمسی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تاریخ قمری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مناسبت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58246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 مهر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هفته دفاع مقدس- آغاز سال تحصیلی ( نواختن زنگ مقاومت و آغاز سال تحصیلی در مدارس) 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58246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5 مهر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چهارشنبه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شکست حصر آبادان در عملیات ثامن الائمه علیه السلام  با رمز نصر من ا.. وفتح قریب (1360) – روز جهانی جهانگردی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31485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6 مهر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پنج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 جهانی قلب و آغاز هفته سلامت قلب </a:t>
                      </a:r>
                      <a:r>
                        <a:rPr lang="en-US" sz="1600" b="1">
                          <a:effectLst/>
                          <a:cs typeface="2  Zar" panose="00000400000000000000" pitchFamily="2" charset="-78"/>
                        </a:rPr>
                        <a:t>-</a:t>
                      </a: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 روز خانواده وتکریم بازنشستگان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91205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7 مهر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جمعه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روز آتش نشانی و ایمنی –روز بزرگداشت فرماندهان شهید دفاع مقدس (سرداران اسلام فلاحی-نامجو-کلاهدوز-وجهان آرا) -روز بزرگداشت  شمس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58305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bg1"/>
                          </a:solidFill>
                          <a:effectLst/>
                          <a:cs typeface="2  Zar" panose="00000400000000000000" pitchFamily="2" charset="-78"/>
                        </a:rPr>
                        <a:t>8 مهر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rgbClr val="FF0000"/>
                          </a:solidFill>
                          <a:effectLst/>
                          <a:cs typeface="2  Zar" panose="00000400000000000000" pitchFamily="2" charset="-78"/>
                        </a:rPr>
                        <a:t>9 محرم</a:t>
                      </a:r>
                      <a:endParaRPr lang="en-US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rgbClr val="FF0000"/>
                          </a:solidFill>
                          <a:effectLst/>
                          <a:cs typeface="2  Zar" panose="00000400000000000000" pitchFamily="2" charset="-78"/>
                        </a:rPr>
                        <a:t>شنبه</a:t>
                      </a:r>
                      <a:endParaRPr lang="en-US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rgbClr val="FF0000"/>
                          </a:solidFill>
                          <a:effectLst/>
                          <a:cs typeface="2  Zar" panose="00000400000000000000" pitchFamily="2" charset="-78"/>
                        </a:rPr>
                        <a:t>تاسوعای حسینی (ع) - روز بزرگداشت مولوی 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58246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bg1"/>
                          </a:solidFill>
                          <a:effectLst/>
                          <a:cs typeface="2  Zar" panose="00000400000000000000" pitchFamily="2" charset="-78"/>
                        </a:rPr>
                        <a:t>9 مهر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rgbClr val="FF0000"/>
                          </a:solidFill>
                          <a:effectLst/>
                          <a:cs typeface="2  Zar" panose="00000400000000000000" pitchFamily="2" charset="-78"/>
                        </a:rPr>
                        <a:t>10 محرم</a:t>
                      </a:r>
                      <a:endParaRPr lang="en-US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rgbClr val="FF0000"/>
                          </a:solidFill>
                          <a:effectLst/>
                          <a:cs typeface="2  Zar" panose="00000400000000000000" pitchFamily="2" charset="-78"/>
                        </a:rPr>
                        <a:t>یکشنبه</a:t>
                      </a:r>
                      <a:endParaRPr lang="en-US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rgbClr val="FF0000"/>
                          </a:solidFill>
                          <a:effectLst/>
                          <a:cs typeface="2  Zar" panose="00000400000000000000" pitchFamily="2" charset="-78"/>
                        </a:rPr>
                        <a:t>عاشورای حسینی (ع) - روز جهانی ناشنوایان - روز همبستگی و همدردی با کودکان و نوجوانان فلسطینی -روز جهانی دریانوردی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57530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10 مهر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دوشنبه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روزجهانی سالمندان</a:t>
                      </a:r>
                      <a:r>
                        <a:rPr lang="en-US" sz="1600" b="1" dirty="0">
                          <a:effectLst/>
                          <a:cs typeface="2  Zar" panose="00000400000000000000" pitchFamily="2" charset="-78"/>
                        </a:rPr>
                        <a:t>-  </a:t>
                      </a: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روزتجلیل از اسرا ومفقودین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94135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11مهر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12 محرم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سه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شهادت حضرت امام زین العابدین (ع) - آغاز هفته مبارزه باسرطان(11-17مهر)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94135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13 مهر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پنج شنبه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روز نیروی انتظامی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60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796096"/>
              </p:ext>
            </p:extLst>
          </p:nvPr>
        </p:nvGraphicFramePr>
        <p:xfrm>
          <a:off x="1793632" y="1336433"/>
          <a:ext cx="8499230" cy="4525107"/>
        </p:xfrm>
        <a:graphic>
          <a:graphicData uri="http://schemas.openxmlformats.org/drawingml/2006/table">
            <a:tbl>
              <a:tblPr rtl="1" firstCol="1" bandRow="1">
                <a:tableStyleId>{5C22544A-7EE6-4342-B048-85BDC9FD1C3A}</a:tableStyleId>
              </a:tblPr>
              <a:tblGrid>
                <a:gridCol w="945015"/>
                <a:gridCol w="1070623"/>
                <a:gridCol w="831209"/>
                <a:gridCol w="5652383"/>
              </a:tblGrid>
              <a:tr h="517279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15 مهر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مجمع عمومی انجمن اولیاء ومربیان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616422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17 مهر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دوشنبه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 جهانی پست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69006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20 مهر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پنجشنبه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 روز بزرگداشت حافظ - روز ملی کاهش اثرات بلایای طبیعی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17279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22 مهر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 جهانی استاندارد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69006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23 مهر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یکشنبه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 جهانی نابینایان (عصای سفید)- شهادت پنجمین شهید محراب ایت اله اشرفی اصفهانی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98103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24 مهر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دوشنبه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شهادت حضرت امام زین العابدین (ع) به روایتی - روز پیوند اولیا و مربیان- هفته بهداشت روانی- روز جهانی غذا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69006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25مهر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سه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69006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26 مهر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چهارشنبه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روز تربیت بدنی و ورزش (آغاز هفته تربیت بدنی 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1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267200" y="463232"/>
            <a:ext cx="3669323" cy="1154553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40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IranNastaliq" panose="02020505000000020003" pitchFamily="18" charset="0"/>
              </a:rPr>
              <a:t>مهر ماه96</a:t>
            </a:r>
            <a:endParaRPr lang="en-US" sz="4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e result for ‫تصاویر هفته دفاع مقدس در مدارس‬‎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494" y="1975362"/>
            <a:ext cx="2891667" cy="1834638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664" y="1975362"/>
            <a:ext cx="2932430" cy="1834638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C:\Users\Maman\Desktop\files-products-roze-atashneshani23[83634ace2c5887adfae6782338bf9ebb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494" y="4344937"/>
            <a:ext cx="2891667" cy="1762786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 descr="Image result for ‫تصاویر تاسوعا و عاشورای حسینی‬‎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664" y="4344937"/>
            <a:ext cx="2932430" cy="17627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9882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3552091" y="599317"/>
            <a:ext cx="4888523" cy="1041914"/>
          </a:xfrm>
          <a:prstGeom prst="ribbon2">
            <a:avLst/>
          </a:prstGeom>
          <a:solidFill>
            <a:srgbClr val="FF99FF"/>
          </a:solidFill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فعالیت های مهر </a:t>
            </a:r>
            <a:r>
              <a:rPr lang="ar-SA" b="1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2  Titr" panose="00000700000000000000" pitchFamily="2" charset="-78"/>
              </a:rPr>
              <a:t>ماه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238820"/>
              </p:ext>
            </p:extLst>
          </p:nvPr>
        </p:nvGraphicFramePr>
        <p:xfrm>
          <a:off x="1946031" y="1946031"/>
          <a:ext cx="8088923" cy="443132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864686"/>
                <a:gridCol w="877206"/>
                <a:gridCol w="6347031"/>
              </a:tblGrid>
              <a:tr h="57693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روز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تاریخ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شرح فعالیت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4109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1/7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برگزاری مراسم بازگشایی مدرسه وپروژه مهرو هفته دفاع مقدس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112563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یکشنبه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2/7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انتخاب نماینده پرورشی هر کلاس و انتخاب نماینده قرآنی هر کلاس و توزیع قرآن های همگام با قرآن در کلیه کلاس ها انتخاب یاوران نماز ویاوران مهدوی ونماینده بهداشت وگروه صالحین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68218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2/7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برنامه ریزی اجرای مراسم صبحگاهی به صورت هر هفته توسط یک کلاس و نصب  برنامه در کلاسها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68218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دوشنبه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3/7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برنامه ریزی برگزاری منظم زیارت عاشورا و دعای عهد در نمازخانه مدرسه در طول سال تحصیلی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102328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دوشنبه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5/7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سینه زنی و مداحی و پخش نذری به مناسبت تاسوعا و عاشورای حسینی - اطلاع رسانی پرسش مهر و مسابقه درسهایی از قرآن و نصب پوسترهای تبلیغی مربوط به آنها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97175" y="28622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2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946786"/>
              </p:ext>
            </p:extLst>
          </p:nvPr>
        </p:nvGraphicFramePr>
        <p:xfrm>
          <a:off x="2133602" y="961292"/>
          <a:ext cx="8170983" cy="4716681"/>
        </p:xfrm>
        <a:graphic>
          <a:graphicData uri="http://schemas.openxmlformats.org/drawingml/2006/table">
            <a:tbl>
              <a:tblPr rtl="1" firstCol="1" bandRow="1">
                <a:tableStyleId>{5C22544A-7EE6-4342-B048-85BDC9FD1C3A}</a:tableStyleId>
              </a:tblPr>
              <a:tblGrid>
                <a:gridCol w="873458"/>
                <a:gridCol w="886105"/>
                <a:gridCol w="6411420"/>
              </a:tblGrid>
              <a:tr h="1014511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سه شنبه و چهارشنبه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rgbClr val="FF0000"/>
                          </a:solidFill>
                          <a:effectLst/>
                          <a:cs typeface="2  Zar" panose="00000400000000000000" pitchFamily="2" charset="-78"/>
                        </a:rPr>
                        <a:t>4/7 و5/7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solidFill>
                            <a:srgbClr val="FF0000"/>
                          </a:solidFill>
                          <a:effectLst/>
                          <a:cs typeface="2  Zar" panose="00000400000000000000" pitchFamily="2" charset="-78"/>
                        </a:rPr>
                        <a:t>اجرای مراسم سوگواری دهه محرم، نصب بنرها و تراکتهای تسلیت و پرچم و کتیبه های عزاداری در فضاهای عمومی مدرسه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4325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دوشنبه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10/7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آموزش اطفای حریق در روز آتش نشانی وگرامی داشت روز آتش نشانی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80811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سه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11/7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بازدید از نمایشگاه هفته دفاع مقدس مسجد جامع لویزان- مراسم شهادت حضرت امام زین العابدین (ع)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79719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چهارشنبه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12/7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جذب دانش آموزان بسیجی وتشکیل پرونده بسیجیان دانش آموز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65704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یک 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15/7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آماده نمودن کتابخانه  مدرسه جهت عضوگیری و استفاده دانش آموزان از کتابخانه در ساعات پرورشی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65704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دوشنبه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24 /7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 پیوند اولیا و مربیان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0033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چهارشنبه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26/7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گرامی داشت هفته تربیت بدنی- برنامه ریزی مراسم المپیاد  ورزشی به مناسبت هفته تربیت بدنی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05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3774831" y="587594"/>
            <a:ext cx="4290646" cy="959852"/>
          </a:xfrm>
          <a:prstGeom prst="ribbon2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مناسبت هاي آبان ماه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077369"/>
              </p:ext>
            </p:extLst>
          </p:nvPr>
        </p:nvGraphicFramePr>
        <p:xfrm>
          <a:off x="1031632" y="2121877"/>
          <a:ext cx="10234246" cy="338796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996815"/>
                <a:gridCol w="845349"/>
                <a:gridCol w="976347"/>
                <a:gridCol w="7415735"/>
              </a:tblGrid>
              <a:tr h="677234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تاریخ شمسی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تاریخ قمری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cs typeface="2  Zar" panose="00000400000000000000" pitchFamily="2" charset="-78"/>
                      </a:endParaRPr>
                    </a:p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مناسبت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</a:tr>
              <a:tr h="418710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 آبان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3 صفر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دوشنبه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فرخنده میلاد امام محمد باقر (ع)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</a:tr>
              <a:tr h="542321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3 آبان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چهارشنبه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روز تجلیل از اسرا و مفقودین - انتخابات شورای دانش آموزی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</a:tr>
              <a:tr h="542321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5 آبان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7 صفر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جمعه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شهادت حضرت امام حسن مجتبی (ع)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</a:tr>
              <a:tr h="476163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8 آبان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دوشنبه 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شهادت محمدحسین فهمیده - روز نوجوان - روز بسیج دانش آموزی - روز پدافند غیرعامل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</a:tr>
              <a:tr h="731220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13 آبان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2  Zar" panose="00000400000000000000" pitchFamily="2" charset="-78"/>
                        </a:rPr>
                        <a:t>شنبه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2  Zar" panose="00000400000000000000" pitchFamily="2" charset="-78"/>
                        </a:rPr>
                        <a:t> روز دانش آموز- بازداشت و تبعید امام خمینی (ره) به ترکیه - تسخیر لانه جاسوسی - روز ملی مبارزه با استکبار جهانی (شرکت در راهپیمایی)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2  Zar" panose="00000400000000000000" pitchFamily="2" charset="-78"/>
                      </a:endParaRPr>
                    </a:p>
                  </a:txBody>
                  <a:tcPr marL="67700" marR="6770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7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Words>2403</Words>
  <Application>Microsoft Office PowerPoint</Application>
  <PresentationFormat>Widescreen</PresentationFormat>
  <Paragraphs>707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2  Titr</vt:lpstr>
      <vt:lpstr>2  Zar</vt:lpstr>
      <vt:lpstr>Arial</vt:lpstr>
      <vt:lpstr>B Titr</vt:lpstr>
      <vt:lpstr>Calibri</vt:lpstr>
      <vt:lpstr>Corbel</vt:lpstr>
      <vt:lpstr>IranNastaliq</vt:lpstr>
      <vt:lpstr>Tahoma</vt:lpstr>
      <vt:lpstr>Basis</vt:lpstr>
      <vt:lpstr>    به نام خداوندزیبایی ها   تقویم اجرای فعالیت های پرورشی مدارس سال تحصیلی 97-96 </vt:lpstr>
      <vt:lpstr>PowerPoint Presentation</vt:lpstr>
      <vt:lpstr>اهداف و برنامه ها: توسعه وترویج فرهنگ ومعارف اسلامی-هماهنگی و ارتباط منظم با مسؤولان ذيربط اداری و حضور در جلسات و همايش های پرورشی و آموزشی- اقامه نماز جماعت وتشویق دانش آموزان به شرکت درنماز- اجرای شیوه نامه های وبخشنامه های پرورشی- -همکاری برای راه اندازی تشکلهای دانش آموزی – جذب دانش آموزان به فعالیت های پرورشی وهمکاری در امورفرهنگی وفعالیتهای فردی وگروهی و... 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Maman</dc:creator>
  <cp:lastModifiedBy>Maman</cp:lastModifiedBy>
  <cp:revision>25</cp:revision>
  <dcterms:created xsi:type="dcterms:W3CDTF">2017-07-09T15:23:39Z</dcterms:created>
  <dcterms:modified xsi:type="dcterms:W3CDTF">2017-09-11T16:58:39Z</dcterms:modified>
</cp:coreProperties>
</file>